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IBM Plex Sans" charset="1" panose="020B0503050203000203"/>
      <p:regular r:id="rId23"/>
    </p:embeddedFont>
    <p:embeddedFont>
      <p:font typeface="Canva Sans Bold" charset="1" panose="020B0803030501040103"/>
      <p:regular r:id="rId24"/>
    </p:embeddedFont>
    <p:embeddedFont>
      <p:font typeface="IBM Plex Sans Bold" charset="1" panose="020B08030502030002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jpeg" Type="http://schemas.openxmlformats.org/officeDocument/2006/relationships/image"/><Relationship Id="rId5" Target="../media/VAGlBMWewAw.mp4" Type="http://schemas.openxmlformats.org/officeDocument/2006/relationships/video"/><Relationship Id="rId6" Target="../media/VAGlBMWewAw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07744" y="7957821"/>
            <a:ext cx="4624347" cy="188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Sreya Gunda (2101AI15)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Ishani Sharma (2101AI16)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Mamta Kanwar (2101CS42)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08963" y="2737405"/>
            <a:ext cx="15260548" cy="24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8"/>
              </a:lnSpc>
            </a:pPr>
            <a:r>
              <a:rPr lang="en-US" sz="922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Automated News Summarizer for Mahakumbh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827211">
            <a:off x="14295600" y="-2377617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422757">
            <a:off x="-3518081" y="6224076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904105"/>
            <a:ext cx="95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107744" y="7585076"/>
            <a:ext cx="282275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- 23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773682" y="170197"/>
            <a:ext cx="7335827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Natural Language Processing</a:t>
            </a:r>
          </a:p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CS 563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5191894" y="6142558"/>
            <a:ext cx="7894688" cy="204535"/>
          </a:xfrm>
          <a:prstGeom prst="rect">
            <a:avLst/>
          </a:prstGeom>
          <a:solidFill>
            <a:srgbClr val="9600F2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63729" y="1642192"/>
          <a:ext cx="16760542" cy="7604261"/>
        </p:xfrm>
        <a:graphic>
          <a:graphicData uri="http://schemas.openxmlformats.org/drawingml/2006/table">
            <a:tbl>
              <a:tblPr/>
              <a:tblGrid>
                <a:gridCol w="2673506"/>
                <a:gridCol w="3384132"/>
                <a:gridCol w="2003320"/>
                <a:gridCol w="3507418"/>
                <a:gridCol w="5192166"/>
              </a:tblGrid>
              <a:tr h="8224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Model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95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Architecture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95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# Parameters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95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Summary Style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95D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Strengths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95DE"/>
                    </a:solidFill>
                  </a:tcPr>
                </a:tc>
              </a:tr>
              <a:tr h="13638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BART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Encoder-Decoder Transformer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~406M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Balanced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Combines denoising pretraining with generative decoding.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6494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LED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Longformer Encoder-Decoder with Sparse Attention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~418M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Detailed &amp; coherent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Designed for long inputs; well-suited for lengthy religious and cultural articles.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382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Pegasus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Encoder-Decoder Transformer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~568M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Concise &amp; clean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Pretrained specifically for abstractive summarization.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0226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FLAN-T5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Encoder-Decoder, Instruction-Tuned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~250M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Direct &amp; Prompt-based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Performs well in zero-shot settings; follows prompts effectively.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3638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Gemma-1B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Decoder-Only LLM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~1.0B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Structured &amp; Prompt-sensitive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Ideal for fast experimentation with prompt-tuned inputs.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763729" y="172024"/>
            <a:ext cx="5070189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40"/>
              </a:lnSpc>
              <a:spcBef>
                <a:spcPct val="0"/>
              </a:spcBef>
            </a:pPr>
            <a:r>
              <a:rPr lang="en-US" b="true" sz="67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Models: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3729" y="507411"/>
            <a:ext cx="8193571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40"/>
              </a:lnSpc>
              <a:spcBef>
                <a:spcPct val="0"/>
              </a:spcBef>
            </a:pPr>
            <a:r>
              <a:rPr lang="en-US" b="true" sz="67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Evaluation Metrics: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784922" y="2488162"/>
          <a:ext cx="13956639" cy="7151017"/>
        </p:xfrm>
        <a:graphic>
          <a:graphicData uri="http://schemas.openxmlformats.org/drawingml/2006/table">
            <a:tbl>
              <a:tblPr/>
              <a:tblGrid>
                <a:gridCol w="5372324"/>
                <a:gridCol w="8584315"/>
              </a:tblGrid>
              <a:tr h="22318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619"/>
                        </a:lnSpc>
                      </a:pPr>
                      <a:r>
                        <a:rPr lang="en-US" sz="32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Metric</a:t>
                      </a:r>
                    </a:p>
                    <a:p>
                      <a:pPr algn="ctr">
                        <a:lnSpc>
                          <a:spcPts val="461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Evaluates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077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BLEU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Measures n-gram overlap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06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ROUGE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Measures recall of overlapping n-grams, word sequences, and word pairs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01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BERTScore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Asseses semantic similarity using embeddings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06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METEOR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Considers exact, stem, synonym, and paraphrase matches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-2827211">
            <a:off x="14295600" y="-2377617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422757">
            <a:off x="-3518081" y="6224076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763729" y="1526586"/>
            <a:ext cx="7618092" cy="150083"/>
          </a:xfrm>
          <a:prstGeom prst="rect">
            <a:avLst/>
          </a:prstGeom>
          <a:solidFill>
            <a:srgbClr val="9600F2"/>
          </a:solid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038738" y="1925385"/>
          <a:ext cx="14210524" cy="7332915"/>
        </p:xfrm>
        <a:graphic>
          <a:graphicData uri="http://schemas.openxmlformats.org/drawingml/2006/table">
            <a:tbl>
              <a:tblPr/>
              <a:tblGrid>
                <a:gridCol w="2030075"/>
                <a:gridCol w="2030075"/>
                <a:gridCol w="2030075"/>
                <a:gridCol w="2030075"/>
                <a:gridCol w="2030075"/>
                <a:gridCol w="2030075"/>
                <a:gridCol w="2030075"/>
              </a:tblGrid>
              <a:tr h="1337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BLEU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ROUGE-1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ROUGE-2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ROUGE-L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METEOR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BERTScore F1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99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BART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0.3223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0.5783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0.3541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0.4497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0.4988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0.9180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199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LED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0.3173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0.5698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0.3485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0.4466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0.5045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0.9189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199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Pegasus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0.2331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0.5116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0.2876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0.3971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0.4125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0.9083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199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Gemma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0.0545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0.2844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0.0944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0.1818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0.2701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0.8708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199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Flan-T5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0.0144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0.2293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0.1285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0.1850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0.1271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0.8655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64483" y="381000"/>
            <a:ext cx="1272716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Experimental results: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827211">
            <a:off x="14295600" y="-2377617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422757">
            <a:off x="-3518081" y="6224076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48071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151013" y="1941885"/>
            <a:ext cx="12870813" cy="6403230"/>
          </a:xfrm>
          <a:custGeom>
            <a:avLst/>
            <a:gdLst/>
            <a:ahLst/>
            <a:cxnLst/>
            <a:rect r="r" b="b" t="t" l="l"/>
            <a:pathLst>
              <a:path h="6403230" w="12870813">
                <a:moveTo>
                  <a:pt x="0" y="0"/>
                </a:moveTo>
                <a:lnTo>
                  <a:pt x="12870813" y="0"/>
                </a:lnTo>
                <a:lnTo>
                  <a:pt x="12870813" y="6403230"/>
                </a:lnTo>
                <a:lnTo>
                  <a:pt x="0" y="6403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1496" y="1070013"/>
            <a:ext cx="3884158" cy="486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4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Model performance comparison across different evaluation metrics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12918" y="-1568985"/>
            <a:ext cx="18713835" cy="3223503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21764" y="349675"/>
            <a:ext cx="1090861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0"/>
              </a:lnSpc>
              <a:spcBef>
                <a:spcPct val="0"/>
              </a:spcBef>
            </a:pPr>
            <a:r>
              <a:rPr lang="en-US" b="true" sz="64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Observations: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77971" y="2031097"/>
            <a:ext cx="16732058" cy="7227203"/>
            <a:chOff x="0" y="0"/>
            <a:chExt cx="22309411" cy="963627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56867"/>
              <a:ext cx="22309411" cy="105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201"/>
                </a:lnSpc>
                <a:spcBef>
                  <a:spcPct val="0"/>
                </a:spcBef>
              </a:pPr>
              <a:r>
                <a:rPr lang="en-US" sz="2462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A</a:t>
              </a:r>
              <a:r>
                <a:rPr lang="en-US" sz="2462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chieved the highest BLEU and ROUGE-2 scores, indicating strong n-gram precision and summary coherence. Best for structured, concise summaries.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22309411" cy="692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0"/>
                </a:lnSpc>
              </a:pPr>
              <a:r>
                <a:rPr lang="en-US" sz="3269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BART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90626"/>
              <a:ext cx="22309411" cy="1095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17"/>
                </a:lnSpc>
                <a:spcBef>
                  <a:spcPct val="0"/>
                </a:spcBef>
              </a:pPr>
              <a:r>
                <a:rPr lang="en-US" sz="255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</a:t>
              </a:r>
              <a:r>
                <a:rPr lang="en-US" sz="2551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cored highest in ROUGE-1 and BERTScore, making it ideal for semantic similarity and faithful long-form generation.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25318"/>
              <a:ext cx="22309411" cy="692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0"/>
                </a:lnSpc>
              </a:pPr>
              <a:r>
                <a:rPr lang="en-US" sz="3269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LED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89485"/>
              <a:ext cx="22309411" cy="1655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7"/>
                </a:lnSpc>
                <a:spcBef>
                  <a:spcPct val="0"/>
                </a:spcBef>
              </a:pPr>
              <a:r>
                <a:rPr lang="en-US" sz="255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Balan</a:t>
              </a:r>
              <a:r>
                <a:rPr lang="en-US" sz="2551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ced performance across metrics, especially strong in ROUGE-2, showing effectiveness in capturing domain nuances.</a:t>
              </a:r>
            </a:p>
            <a:p>
              <a:pPr algn="l">
                <a:lnSpc>
                  <a:spcPts val="3317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882162"/>
              <a:ext cx="22309411" cy="692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0"/>
                </a:lnSpc>
              </a:pPr>
              <a:r>
                <a:rPr lang="en-US" sz="3269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Pegasus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55692"/>
              <a:ext cx="22309411" cy="1095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17"/>
                </a:lnSpc>
                <a:spcBef>
                  <a:spcPct val="0"/>
                </a:spcBef>
              </a:pPr>
              <a:r>
                <a:rPr lang="en-US" sz="255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lang="en-US" sz="2551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erformed the weakest across metrics except for BERTScore. Struggled with domain-specific depth, better suited for generic prompts.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070398"/>
              <a:ext cx="22309411" cy="692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0"/>
                </a:lnSpc>
              </a:pPr>
              <a:r>
                <a:rPr lang="en-US" sz="3269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FLAN-T5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540380"/>
              <a:ext cx="22309411" cy="1095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17"/>
                </a:lnSpc>
                <a:spcBef>
                  <a:spcPct val="0"/>
                </a:spcBef>
              </a:pPr>
              <a:r>
                <a:rPr lang="en-US" sz="255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</a:t>
              </a:r>
              <a:r>
                <a:rPr lang="en-US" sz="2551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espite being the smallest, held up decently in ROUGE-1 and BERTScore, showing promise with prompt engineering in resource-constrained environments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733057"/>
              <a:ext cx="22309411" cy="692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0"/>
                </a:lnSpc>
              </a:pPr>
              <a:r>
                <a:rPr lang="en-US" sz="3269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Gemma-1B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859131">
            <a:off x="-2909023" y="-371283"/>
            <a:ext cx="7875446" cy="5741916"/>
          </a:xfrm>
          <a:custGeom>
            <a:avLst/>
            <a:gdLst/>
            <a:ahLst/>
            <a:cxnLst/>
            <a:rect r="r" b="b" t="t" l="l"/>
            <a:pathLst>
              <a:path h="5741916" w="7875446">
                <a:moveTo>
                  <a:pt x="0" y="0"/>
                </a:moveTo>
                <a:lnTo>
                  <a:pt x="7875446" y="0"/>
                </a:lnTo>
                <a:lnTo>
                  <a:pt x="7875446" y="5741917"/>
                </a:lnTo>
                <a:lnTo>
                  <a:pt x="0" y="574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177059">
            <a:off x="12559054" y="4920375"/>
            <a:ext cx="8405513" cy="6128383"/>
          </a:xfrm>
          <a:custGeom>
            <a:avLst/>
            <a:gdLst/>
            <a:ahLst/>
            <a:cxnLst/>
            <a:rect r="r" b="b" t="t" l="l"/>
            <a:pathLst>
              <a:path h="6128383" w="8405513">
                <a:moveTo>
                  <a:pt x="0" y="0"/>
                </a:moveTo>
                <a:lnTo>
                  <a:pt x="8405513" y="0"/>
                </a:lnTo>
                <a:lnTo>
                  <a:pt x="8405513" y="6128384"/>
                </a:lnTo>
                <a:lnTo>
                  <a:pt x="0" y="612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46605.0000" end="3623.0000"/>
                </p14:media>
              </p:ext>
            </p:extLst>
          </p:nvPr>
        </p:nvPicPr>
        <p:blipFill>
          <a:blip r:embed="rId4"/>
          <a:srcRect l="0" t="9478" r="0" b="7109"/>
          <a:stretch>
            <a:fillRect/>
          </a:stretch>
        </p:blipFill>
        <p:spPr>
          <a:xfrm flipH="false" flipV="false" rot="0">
            <a:off x="406082" y="1058759"/>
            <a:ext cx="17475835" cy="819954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531007" y="440228"/>
            <a:ext cx="1225987" cy="5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  <a:spcBef>
                <a:spcPct val="0"/>
              </a:spcBef>
            </a:pPr>
            <a:r>
              <a:rPr lang="en-US" b="true" sz="326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Demo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729" y="9471008"/>
            <a:ext cx="2051772" cy="52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  <a:spcBef>
                <a:spcPct val="0"/>
              </a:spcBef>
            </a:pPr>
            <a:r>
              <a:rPr lang="en-US" b="true" sz="3269" u="sng">
                <a:solidFill>
                  <a:srgbClr val="9600F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Demo Link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3133185"/>
            <a:ext cx="5029200" cy="5876283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2424083">
            <a:off x="-3396491" y="7879785"/>
            <a:ext cx="7875446" cy="5741916"/>
          </a:xfrm>
          <a:custGeom>
            <a:avLst/>
            <a:gdLst/>
            <a:ahLst/>
            <a:cxnLst/>
            <a:rect r="r" b="b" t="t" l="l"/>
            <a:pathLst>
              <a:path h="5741916" w="7875446">
                <a:moveTo>
                  <a:pt x="0" y="0"/>
                </a:moveTo>
                <a:lnTo>
                  <a:pt x="7875446" y="0"/>
                </a:lnTo>
                <a:lnTo>
                  <a:pt x="7875446" y="5741917"/>
                </a:lnTo>
                <a:lnTo>
                  <a:pt x="0" y="574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6629400" y="3133185"/>
            <a:ext cx="5029200" cy="5876283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5" id="5"/>
          <p:cNvSpPr/>
          <p:nvPr/>
        </p:nvSpPr>
        <p:spPr>
          <a:xfrm rot="0">
            <a:off x="12230100" y="3133185"/>
            <a:ext cx="5029200" cy="5876283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8027424" y="3133185"/>
            <a:ext cx="2233152" cy="223315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678206" y="3133185"/>
            <a:ext cx="2119860" cy="211986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376948" y="3133185"/>
            <a:ext cx="2233152" cy="223315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5499223"/>
            <a:ext cx="5029200" cy="4057681"/>
            <a:chOff x="0" y="0"/>
            <a:chExt cx="6705600" cy="541024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6705600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b="true" sz="28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Sreya Gunda (2101AI15)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55497"/>
              <a:ext cx="6705600" cy="4355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Collected ~350 news articles using scraping.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Annotated the entire dataset.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Finetuned and evaluated </a:t>
              </a:r>
              <a:r>
                <a:rPr lang="en-US" b="true" sz="25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BART</a:t>
              </a: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model for summarization.</a:t>
              </a:r>
            </a:p>
            <a:p>
              <a:pPr algn="l">
                <a:lnSpc>
                  <a:spcPts val="3250"/>
                </a:lnSpc>
              </a:pPr>
            </a:p>
            <a:p>
              <a:pPr algn="l">
                <a:lnSpc>
                  <a:spcPts val="3250"/>
                </a:lnSpc>
              </a:pPr>
            </a:p>
            <a:p>
              <a:pPr algn="l">
                <a:lnSpc>
                  <a:spcPts val="325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29400" y="1009609"/>
            <a:ext cx="106299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Contribution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629400" y="5393977"/>
            <a:ext cx="5029200" cy="3659536"/>
            <a:chOff x="0" y="0"/>
            <a:chExt cx="6705600" cy="487938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6705600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b="true" sz="28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Ishani Sharma (2101AI16)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55497"/>
              <a:ext cx="6705600" cy="3278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Collect</a:t>
              </a: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ed ~350 news articles using scraping.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Finetuned  and evaluated </a:t>
              </a:r>
              <a:r>
                <a:rPr lang="en-US" b="true" sz="25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LED</a:t>
              </a: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model for summarization.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Finetuned and evaluated </a:t>
              </a:r>
              <a:r>
                <a:rPr lang="en-US" b="true" sz="25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Gemma </a:t>
              </a: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model.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223536" y="5393977"/>
            <a:ext cx="5029200" cy="3249961"/>
            <a:chOff x="0" y="0"/>
            <a:chExt cx="6705600" cy="433328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6705600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b="true" sz="28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Mamta Kanwar (2101CS42)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55497"/>
              <a:ext cx="6705600" cy="3278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Col</a:t>
              </a: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lected ~350 news articles using scraping.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Finetuned and evaluated </a:t>
              </a:r>
              <a:r>
                <a:rPr lang="en-US" b="true" sz="25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Pegasus</a:t>
              </a: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model.</a:t>
              </a: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Finetuned and evaluated </a:t>
              </a:r>
              <a:r>
                <a:rPr lang="en-US" b="true" sz="25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FLAN-T5 Base</a:t>
              </a: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model.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1951" y="4221421"/>
            <a:ext cx="11392785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You!!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20334" y="-3079137"/>
            <a:ext cx="11277931" cy="8222637"/>
          </a:xfrm>
          <a:custGeom>
            <a:avLst/>
            <a:gdLst/>
            <a:ahLst/>
            <a:cxnLst/>
            <a:rect r="r" b="b" t="t" l="l"/>
            <a:pathLst>
              <a:path h="8222637" w="11277931">
                <a:moveTo>
                  <a:pt x="0" y="0"/>
                </a:moveTo>
                <a:lnTo>
                  <a:pt x="11277932" y="0"/>
                </a:lnTo>
                <a:lnTo>
                  <a:pt x="11277932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690281">
            <a:off x="-4610266" y="5146982"/>
            <a:ext cx="11277931" cy="8222637"/>
          </a:xfrm>
          <a:custGeom>
            <a:avLst/>
            <a:gdLst/>
            <a:ahLst/>
            <a:cxnLst/>
            <a:rect r="r" b="b" t="t" l="l"/>
            <a:pathLst>
              <a:path h="8222637" w="11277931">
                <a:moveTo>
                  <a:pt x="0" y="0"/>
                </a:moveTo>
                <a:lnTo>
                  <a:pt x="11277932" y="0"/>
                </a:lnTo>
                <a:lnTo>
                  <a:pt x="11277932" y="8222636"/>
                </a:lnTo>
                <a:lnTo>
                  <a:pt x="0" y="8222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35391" y="-1482478"/>
            <a:ext cx="13770229" cy="10740778"/>
          </a:xfrm>
          <a:custGeom>
            <a:avLst/>
            <a:gdLst/>
            <a:ahLst/>
            <a:cxnLst/>
            <a:rect r="r" b="b" t="t" l="l"/>
            <a:pathLst>
              <a:path h="10740778" w="13770229">
                <a:moveTo>
                  <a:pt x="0" y="0"/>
                </a:moveTo>
                <a:lnTo>
                  <a:pt x="13770229" y="0"/>
                </a:lnTo>
                <a:lnTo>
                  <a:pt x="13770229" y="10740778"/>
                </a:lnTo>
                <a:lnTo>
                  <a:pt x="0" y="10740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784346" y="2547905"/>
          <a:ext cx="7474954" cy="6729445"/>
        </p:xfrm>
        <a:graphic>
          <a:graphicData uri="http://schemas.openxmlformats.org/drawingml/2006/table">
            <a:tbl>
              <a:tblPr/>
              <a:tblGrid>
                <a:gridCol w="2707587"/>
                <a:gridCol w="4767368"/>
              </a:tblGrid>
              <a:tr h="2243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b="true" sz="3000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Context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Mahakumbh generates extensive media coverage.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43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b="true" sz="3000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Challenge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Manual tracking of news is overwhelming.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43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Goal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Build an automated system to summarize news articles.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933450"/>
            <a:ext cx="875564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70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84336"/>
            <a:ext cx="8001075" cy="275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-US" sz="33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 automatically generate concise and informative summaries of Indian news articles on Mahakumbh, using NLP techniques, enabling faster and easier understanding of key information.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422757">
            <a:off x="-3661355" y="6625244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799" y="0"/>
                </a:lnTo>
                <a:lnTo>
                  <a:pt x="7984799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249312" y="2343369"/>
            <a:ext cx="7894688" cy="204535"/>
          </a:xfrm>
          <a:prstGeom prst="rect">
            <a:avLst/>
          </a:prstGeom>
          <a:solidFill>
            <a:srgbClr val="9600F2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24083">
            <a:off x="-3396491" y="7879785"/>
            <a:ext cx="7875446" cy="5741916"/>
          </a:xfrm>
          <a:custGeom>
            <a:avLst/>
            <a:gdLst/>
            <a:ahLst/>
            <a:cxnLst/>
            <a:rect r="r" b="b" t="t" l="l"/>
            <a:pathLst>
              <a:path h="5741916" w="7875446">
                <a:moveTo>
                  <a:pt x="0" y="0"/>
                </a:moveTo>
                <a:lnTo>
                  <a:pt x="7875446" y="0"/>
                </a:lnTo>
                <a:lnTo>
                  <a:pt x="7875446" y="5741917"/>
                </a:lnTo>
                <a:lnTo>
                  <a:pt x="0" y="574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6711492" y="3133185"/>
            <a:ext cx="5029200" cy="4393475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7308967" y="3564299"/>
            <a:ext cx="37078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6711492" y="6869504"/>
            <a:ext cx="5029200" cy="64007"/>
          </a:xfrm>
          <a:prstGeom prst="rect">
            <a:avLst/>
          </a:prstGeom>
          <a:solidFill>
            <a:srgbClr val="9600F2"/>
          </a:solidFill>
        </p:spPr>
      </p:sp>
      <p:sp>
        <p:nvSpPr>
          <p:cNvPr name="AutoShape 6" id="6"/>
          <p:cNvSpPr/>
          <p:nvPr/>
        </p:nvSpPr>
        <p:spPr>
          <a:xfrm rot="0">
            <a:off x="6711492" y="3592874"/>
            <a:ext cx="5029200" cy="90368"/>
          </a:xfrm>
          <a:prstGeom prst="rect">
            <a:avLst/>
          </a:prstGeom>
          <a:solidFill>
            <a:srgbClr val="9600F2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6629400" y="1009609"/>
            <a:ext cx="106299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Motivation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4115" y="4499049"/>
            <a:ext cx="3707825" cy="151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0"/>
              </a:lnSpc>
            </a:pPr>
            <a:r>
              <a:rPr lang="en-US" sz="3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Difficulty</a:t>
            </a:r>
            <a:r>
              <a:rPr lang="en-US" sz="3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 extracting key information quickly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424083">
            <a:off x="-3110940" y="-3936270"/>
            <a:ext cx="6876975" cy="5013940"/>
          </a:xfrm>
          <a:custGeom>
            <a:avLst/>
            <a:gdLst/>
            <a:ahLst/>
            <a:cxnLst/>
            <a:rect r="r" b="b" t="t" l="l"/>
            <a:pathLst>
              <a:path h="5013940" w="6876975">
                <a:moveTo>
                  <a:pt x="0" y="0"/>
                </a:moveTo>
                <a:lnTo>
                  <a:pt x="6876976" y="0"/>
                </a:lnTo>
                <a:lnTo>
                  <a:pt x="6876976" y="5013940"/>
                </a:lnTo>
                <a:lnTo>
                  <a:pt x="0" y="5013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028700" y="3133185"/>
            <a:ext cx="5029200" cy="4393475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626175" y="3564299"/>
            <a:ext cx="37078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26175" y="4545629"/>
            <a:ext cx="4097858" cy="201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Volum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 of daily news during Mahakumbh is overwhelming</a:t>
            </a:r>
          </a:p>
          <a:p>
            <a:pPr algn="l">
              <a:lnSpc>
                <a:spcPts val="4029"/>
              </a:lnSpc>
            </a:pPr>
          </a:p>
        </p:txBody>
      </p:sp>
      <p:sp>
        <p:nvSpPr>
          <p:cNvPr name="AutoShape 13" id="13"/>
          <p:cNvSpPr/>
          <p:nvPr/>
        </p:nvSpPr>
        <p:spPr>
          <a:xfrm rot="0">
            <a:off x="965488" y="7435778"/>
            <a:ext cx="5029200" cy="90883"/>
          </a:xfrm>
          <a:prstGeom prst="rect">
            <a:avLst/>
          </a:prstGeom>
          <a:solidFill>
            <a:srgbClr val="9600F2"/>
          </a:solidFill>
        </p:spPr>
      </p:sp>
      <p:sp>
        <p:nvSpPr>
          <p:cNvPr name="AutoShape 14" id="14"/>
          <p:cNvSpPr/>
          <p:nvPr/>
        </p:nvSpPr>
        <p:spPr>
          <a:xfrm rot="0">
            <a:off x="1028700" y="3133185"/>
            <a:ext cx="5029200" cy="117529"/>
          </a:xfrm>
          <a:prstGeom prst="rect">
            <a:avLst/>
          </a:prstGeom>
          <a:solidFill>
            <a:srgbClr val="9600F2"/>
          </a:solidFill>
        </p:spPr>
      </p:sp>
      <p:sp>
        <p:nvSpPr>
          <p:cNvPr name="AutoShape 15" id="15"/>
          <p:cNvSpPr/>
          <p:nvPr/>
        </p:nvSpPr>
        <p:spPr>
          <a:xfrm rot="0">
            <a:off x="12638155" y="3133185"/>
            <a:ext cx="5029200" cy="4393475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16" id="16"/>
          <p:cNvSpPr/>
          <p:nvPr/>
        </p:nvSpPr>
        <p:spPr>
          <a:xfrm rot="0">
            <a:off x="12638155" y="6537106"/>
            <a:ext cx="5029200" cy="64007"/>
          </a:xfrm>
          <a:prstGeom prst="rect">
            <a:avLst/>
          </a:prstGeom>
          <a:solidFill>
            <a:srgbClr val="9600F2"/>
          </a:solidFill>
        </p:spPr>
      </p:sp>
      <p:sp>
        <p:nvSpPr>
          <p:cNvPr name="AutoShape 17" id="17"/>
          <p:cNvSpPr/>
          <p:nvPr/>
        </p:nvSpPr>
        <p:spPr>
          <a:xfrm rot="0">
            <a:off x="12638155" y="4014514"/>
            <a:ext cx="5029200" cy="90368"/>
          </a:xfrm>
          <a:prstGeom prst="rect">
            <a:avLst/>
          </a:prstGeom>
          <a:solidFill>
            <a:srgbClr val="9600F2"/>
          </a:solidFill>
        </p:spPr>
      </p:sp>
      <p:sp>
        <p:nvSpPr>
          <p:cNvPr name="TextBox 18" id="18"/>
          <p:cNvSpPr txBox="true"/>
          <p:nvPr/>
        </p:nvSpPr>
        <p:spPr>
          <a:xfrm rot="0">
            <a:off x="13298843" y="4301858"/>
            <a:ext cx="3707825" cy="201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0"/>
              </a:lnSpc>
            </a:pPr>
            <a:r>
              <a:rPr lang="en-US" sz="3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Lack</a:t>
            </a:r>
            <a:r>
              <a:rPr lang="en-US" sz="3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of automated tools tailored to Mahakumbh-specific content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71913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704673" y="1343025"/>
            <a:ext cx="1636323" cy="1515536"/>
          </a:xfrm>
          <a:custGeom>
            <a:avLst/>
            <a:gdLst/>
            <a:ahLst/>
            <a:cxnLst/>
            <a:rect r="r" b="b" t="t" l="l"/>
            <a:pathLst>
              <a:path h="1515536" w="1636323">
                <a:moveTo>
                  <a:pt x="0" y="0"/>
                </a:moveTo>
                <a:lnTo>
                  <a:pt x="1636323" y="0"/>
                </a:lnTo>
                <a:lnTo>
                  <a:pt x="1636323" y="1515536"/>
                </a:lnTo>
                <a:lnTo>
                  <a:pt x="0" y="151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171950"/>
            <a:ext cx="7544606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0"/>
              </a:lnSpc>
              <a:spcBef>
                <a:spcPct val="0"/>
              </a:spcBef>
            </a:pPr>
            <a:r>
              <a:rPr lang="en-US" b="true" sz="64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Proj</a:t>
            </a:r>
            <a:r>
              <a:rPr lang="en-US" b="true" sz="6400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ect Workflow: Key Tasks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99158" y="1187646"/>
            <a:ext cx="5060142" cy="2000494"/>
            <a:chOff x="0" y="0"/>
            <a:chExt cx="6746856" cy="266732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77824"/>
              <a:ext cx="6746856" cy="1689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</a:t>
              </a:r>
              <a:r>
                <a:rPr lang="en-US" sz="2599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llect or generate a dataset of Indian news articles focused on Mahakumbh.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28641"/>
              <a:ext cx="6746856" cy="6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sz="33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Dataset Collection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9158" y="4343261"/>
            <a:ext cx="5060142" cy="1600477"/>
            <a:chOff x="0" y="0"/>
            <a:chExt cx="6746856" cy="213397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15946"/>
              <a:ext cx="6746856" cy="1118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</a:t>
              </a:r>
              <a:r>
                <a:rPr lang="en-US" sz="2599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reate ground truth summaries for each article.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8641"/>
              <a:ext cx="6746856" cy="6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sz="33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Da</a:t>
              </a:r>
              <a:r>
                <a:rPr lang="en-US" b="true" sz="33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taset Annotation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99158" y="7098847"/>
            <a:ext cx="5060142" cy="2000519"/>
            <a:chOff x="0" y="0"/>
            <a:chExt cx="6746856" cy="26673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77835"/>
              <a:ext cx="6746856" cy="1689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379"/>
                </a:lnSpc>
                <a:spcBef>
                  <a:spcPct val="0"/>
                </a:spcBef>
              </a:pPr>
              <a:r>
                <a:rPr lang="en-US" sz="2599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Build a system to summarize articles into concise, informative outputs.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28641"/>
              <a:ext cx="6746856" cy="696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90"/>
                </a:lnSpc>
              </a:pPr>
              <a:r>
                <a:rPr lang="en-US" sz="33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Mod</a:t>
              </a:r>
              <a:r>
                <a:rPr lang="en-US" b="true" sz="3300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el Development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704673" y="4385732"/>
            <a:ext cx="1636323" cy="1515536"/>
          </a:xfrm>
          <a:custGeom>
            <a:avLst/>
            <a:gdLst/>
            <a:ahLst/>
            <a:cxnLst/>
            <a:rect r="r" b="b" t="t" l="l"/>
            <a:pathLst>
              <a:path h="1515536" w="1636323">
                <a:moveTo>
                  <a:pt x="0" y="0"/>
                </a:moveTo>
                <a:lnTo>
                  <a:pt x="1636323" y="0"/>
                </a:lnTo>
                <a:lnTo>
                  <a:pt x="1636323" y="1515536"/>
                </a:lnTo>
                <a:lnTo>
                  <a:pt x="0" y="151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04673" y="7341339"/>
            <a:ext cx="1636323" cy="1515536"/>
          </a:xfrm>
          <a:custGeom>
            <a:avLst/>
            <a:gdLst/>
            <a:ahLst/>
            <a:cxnLst/>
            <a:rect r="r" b="b" t="t" l="l"/>
            <a:pathLst>
              <a:path h="1515536" w="1636323">
                <a:moveTo>
                  <a:pt x="0" y="0"/>
                </a:moveTo>
                <a:lnTo>
                  <a:pt x="1636323" y="0"/>
                </a:lnTo>
                <a:lnTo>
                  <a:pt x="1636323" y="1515536"/>
                </a:lnTo>
                <a:lnTo>
                  <a:pt x="0" y="151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12918" y="-1568985"/>
            <a:ext cx="18713835" cy="2796691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454692" y="3533454"/>
            <a:ext cx="5423759" cy="5410876"/>
          </a:xfrm>
          <a:custGeom>
            <a:avLst/>
            <a:gdLst/>
            <a:ahLst/>
            <a:cxnLst/>
            <a:rect r="r" b="b" t="t" l="l"/>
            <a:pathLst>
              <a:path h="5410876" w="5423759">
                <a:moveTo>
                  <a:pt x="0" y="0"/>
                </a:moveTo>
                <a:lnTo>
                  <a:pt x="5423760" y="0"/>
                </a:lnTo>
                <a:lnTo>
                  <a:pt x="5423760" y="5410876"/>
                </a:lnTo>
                <a:lnTo>
                  <a:pt x="0" y="541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3683" y="3047679"/>
            <a:ext cx="9795229" cy="6666968"/>
          </a:xfrm>
          <a:custGeom>
            <a:avLst/>
            <a:gdLst/>
            <a:ahLst/>
            <a:cxnLst/>
            <a:rect r="r" b="b" t="t" l="l"/>
            <a:pathLst>
              <a:path h="6666968" w="9795229">
                <a:moveTo>
                  <a:pt x="0" y="0"/>
                </a:moveTo>
                <a:lnTo>
                  <a:pt x="9795229" y="0"/>
                </a:lnTo>
                <a:lnTo>
                  <a:pt x="9795229" y="6666968"/>
                </a:lnTo>
                <a:lnTo>
                  <a:pt x="0" y="6666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7" t="0" r="-417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48633" y="150204"/>
            <a:ext cx="9402868" cy="87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5775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Task 1: Dataset Collection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7421" y="1683064"/>
            <a:ext cx="16947260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-US" sz="2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 create a high-quality summarization dataset for news related to Mahakumbh, we implemented a 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2-phase pipeline and collected </a:t>
            </a:r>
            <a:r>
              <a:rPr lang="en-US" b="true" sz="28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1050 News Articles from Google News Website.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0628912" y="4802221"/>
            <a:ext cx="2438268" cy="2438268"/>
          </a:xfrm>
          <a:custGeom>
            <a:avLst/>
            <a:gdLst/>
            <a:ahLst/>
            <a:cxnLst/>
            <a:rect r="r" b="b" t="t" l="l"/>
            <a:pathLst>
              <a:path h="2438268" w="2438268">
                <a:moveTo>
                  <a:pt x="0" y="0"/>
                </a:moveTo>
                <a:lnTo>
                  <a:pt x="2438268" y="0"/>
                </a:lnTo>
                <a:lnTo>
                  <a:pt x="2438268" y="2438268"/>
                </a:lnTo>
                <a:lnTo>
                  <a:pt x="0" y="2438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12918" y="-1568985"/>
            <a:ext cx="18713835" cy="2796691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3" id="3"/>
          <p:cNvSpPr/>
          <p:nvPr/>
        </p:nvSpPr>
        <p:spPr>
          <a:xfrm rot="0">
            <a:off x="10534454" y="1397718"/>
            <a:ext cx="7289833" cy="1894719"/>
          </a:xfrm>
          <a:prstGeom prst="rect">
            <a:avLst/>
          </a:prstGeom>
          <a:solidFill>
            <a:srgbClr val="F4F4F4"/>
          </a:solid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7601678" y="1875265"/>
            <a:ext cx="2422075" cy="915399"/>
            <a:chOff x="0" y="0"/>
            <a:chExt cx="1378332" cy="5209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8332" cy="520927"/>
            </a:xfrm>
            <a:custGeom>
              <a:avLst/>
              <a:gdLst/>
              <a:ahLst/>
              <a:cxnLst/>
              <a:rect r="r" b="b" t="t" l="l"/>
              <a:pathLst>
                <a:path h="520927" w="1378332">
                  <a:moveTo>
                    <a:pt x="1378332" y="260463"/>
                  </a:moveTo>
                  <a:lnTo>
                    <a:pt x="971932" y="0"/>
                  </a:lnTo>
                  <a:lnTo>
                    <a:pt x="971932" y="203200"/>
                  </a:lnTo>
                  <a:lnTo>
                    <a:pt x="0" y="203200"/>
                  </a:lnTo>
                  <a:lnTo>
                    <a:pt x="0" y="317727"/>
                  </a:lnTo>
                  <a:lnTo>
                    <a:pt x="971932" y="317727"/>
                  </a:lnTo>
                  <a:lnTo>
                    <a:pt x="971932" y="520927"/>
                  </a:lnTo>
                  <a:lnTo>
                    <a:pt x="1378332" y="260463"/>
                  </a:lnTo>
                  <a:close/>
                </a:path>
              </a:pathLst>
            </a:custGeom>
            <a:solidFill>
              <a:srgbClr val="9600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74625"/>
              <a:ext cx="1276732" cy="143102"/>
            </a:xfrm>
            <a:prstGeom prst="rect">
              <a:avLst/>
            </a:prstGeom>
          </p:spPr>
          <p:txBody>
            <a:bodyPr anchor="ctr" rtlCol="false" tIns="46649" lIns="46649" bIns="46649" rIns="46649"/>
            <a:lstStyle/>
            <a:p>
              <a:pPr algn="ctr">
                <a:lnSpc>
                  <a:spcPts val="325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015380" y="1992302"/>
            <a:ext cx="1193259" cy="848206"/>
          </a:xfrm>
          <a:custGeom>
            <a:avLst/>
            <a:gdLst/>
            <a:ahLst/>
            <a:cxnLst/>
            <a:rect r="r" b="b" t="t" l="l"/>
            <a:pathLst>
              <a:path h="848206" w="1193259">
                <a:moveTo>
                  <a:pt x="0" y="0"/>
                </a:moveTo>
                <a:lnTo>
                  <a:pt x="1193259" y="0"/>
                </a:lnTo>
                <a:lnTo>
                  <a:pt x="1193259" y="848206"/>
                </a:lnTo>
                <a:lnTo>
                  <a:pt x="0" y="848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41" r="0" b="-484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23753" y="3691387"/>
            <a:ext cx="970000" cy="2641090"/>
          </a:xfrm>
          <a:custGeom>
            <a:avLst/>
            <a:gdLst/>
            <a:ahLst/>
            <a:cxnLst/>
            <a:rect r="r" b="b" t="t" l="l"/>
            <a:pathLst>
              <a:path h="2641090" w="970000">
                <a:moveTo>
                  <a:pt x="0" y="0"/>
                </a:moveTo>
                <a:lnTo>
                  <a:pt x="970000" y="0"/>
                </a:lnTo>
                <a:lnTo>
                  <a:pt x="970000" y="2641090"/>
                </a:lnTo>
                <a:lnTo>
                  <a:pt x="0" y="264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738420">
            <a:off x="17360105" y="3796639"/>
            <a:ext cx="928365" cy="2527726"/>
          </a:xfrm>
          <a:custGeom>
            <a:avLst/>
            <a:gdLst/>
            <a:ahLst/>
            <a:cxnLst/>
            <a:rect r="r" b="b" t="t" l="l"/>
            <a:pathLst>
              <a:path h="2527726" w="928365">
                <a:moveTo>
                  <a:pt x="0" y="0"/>
                </a:moveTo>
                <a:lnTo>
                  <a:pt x="928365" y="0"/>
                </a:lnTo>
                <a:lnTo>
                  <a:pt x="928365" y="2527726"/>
                </a:lnTo>
                <a:lnTo>
                  <a:pt x="0" y="2527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9545" y="3546570"/>
            <a:ext cx="951055" cy="2589505"/>
          </a:xfrm>
          <a:custGeom>
            <a:avLst/>
            <a:gdLst/>
            <a:ahLst/>
            <a:cxnLst/>
            <a:rect r="r" b="b" t="t" l="l"/>
            <a:pathLst>
              <a:path h="2589505" w="951055">
                <a:moveTo>
                  <a:pt x="0" y="0"/>
                </a:moveTo>
                <a:lnTo>
                  <a:pt x="951055" y="0"/>
                </a:lnTo>
                <a:lnTo>
                  <a:pt x="951055" y="2589505"/>
                </a:lnTo>
                <a:lnTo>
                  <a:pt x="0" y="2589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738420">
            <a:off x="5256304" y="3538260"/>
            <a:ext cx="951055" cy="2589505"/>
          </a:xfrm>
          <a:custGeom>
            <a:avLst/>
            <a:gdLst/>
            <a:ahLst/>
            <a:cxnLst/>
            <a:rect r="r" b="b" t="t" l="l"/>
            <a:pathLst>
              <a:path h="2589505" w="951055">
                <a:moveTo>
                  <a:pt x="0" y="0"/>
                </a:moveTo>
                <a:lnTo>
                  <a:pt x="951055" y="0"/>
                </a:lnTo>
                <a:lnTo>
                  <a:pt x="951055" y="2589505"/>
                </a:lnTo>
                <a:lnTo>
                  <a:pt x="0" y="2589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47445" y="3807103"/>
            <a:ext cx="3191320" cy="2145887"/>
          </a:xfrm>
          <a:custGeom>
            <a:avLst/>
            <a:gdLst/>
            <a:ahLst/>
            <a:cxnLst/>
            <a:rect r="r" b="b" t="t" l="l"/>
            <a:pathLst>
              <a:path h="2145887" w="3191320">
                <a:moveTo>
                  <a:pt x="0" y="0"/>
                </a:moveTo>
                <a:lnTo>
                  <a:pt x="3191320" y="0"/>
                </a:lnTo>
                <a:lnTo>
                  <a:pt x="3191320" y="2145888"/>
                </a:lnTo>
                <a:lnTo>
                  <a:pt x="0" y="2145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8217" y="7098100"/>
            <a:ext cx="6868128" cy="2395260"/>
          </a:xfrm>
          <a:custGeom>
            <a:avLst/>
            <a:gdLst/>
            <a:ahLst/>
            <a:cxnLst/>
            <a:rect r="r" b="b" t="t" l="l"/>
            <a:pathLst>
              <a:path h="2395260" w="6868128">
                <a:moveTo>
                  <a:pt x="0" y="0"/>
                </a:moveTo>
                <a:lnTo>
                  <a:pt x="6868128" y="0"/>
                </a:lnTo>
                <a:lnTo>
                  <a:pt x="6868128" y="2395259"/>
                </a:lnTo>
                <a:lnTo>
                  <a:pt x="0" y="2395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41595" y="5827012"/>
            <a:ext cx="1572881" cy="1572881"/>
          </a:xfrm>
          <a:custGeom>
            <a:avLst/>
            <a:gdLst/>
            <a:ahLst/>
            <a:cxnLst/>
            <a:rect r="r" b="b" t="t" l="l"/>
            <a:pathLst>
              <a:path h="1572881" w="1572881">
                <a:moveTo>
                  <a:pt x="0" y="0"/>
                </a:moveTo>
                <a:lnTo>
                  <a:pt x="1572881" y="0"/>
                </a:lnTo>
                <a:lnTo>
                  <a:pt x="1572881" y="1572882"/>
                </a:lnTo>
                <a:lnTo>
                  <a:pt x="0" y="15728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28217" y="1414082"/>
            <a:ext cx="6719157" cy="1878355"/>
            <a:chOff x="0" y="0"/>
            <a:chExt cx="8958876" cy="2504474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8958876" cy="2504474"/>
            </a:xfrm>
            <a:prstGeom prst="rect">
              <a:avLst/>
            </a:prstGeom>
            <a:solidFill>
              <a:srgbClr val="F4F4F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90998" y="770960"/>
              <a:ext cx="1457334" cy="1130941"/>
            </a:xfrm>
            <a:custGeom>
              <a:avLst/>
              <a:gdLst/>
              <a:ahLst/>
              <a:cxnLst/>
              <a:rect r="r" b="b" t="t" l="l"/>
              <a:pathLst>
                <a:path h="1130941" w="1457334">
                  <a:moveTo>
                    <a:pt x="0" y="0"/>
                  </a:moveTo>
                  <a:lnTo>
                    <a:pt x="1457334" y="0"/>
                  </a:lnTo>
                  <a:lnTo>
                    <a:pt x="1457334" y="1130941"/>
                  </a:lnTo>
                  <a:lnTo>
                    <a:pt x="0" y="1130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33" r="0" b="-233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432384" y="751910"/>
              <a:ext cx="6526492" cy="535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42"/>
                </a:lnSpc>
              </a:pPr>
              <a:r>
                <a:rPr lang="en-US" sz="2571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Coll</a:t>
              </a:r>
              <a:r>
                <a:rPr lang="en-US" b="true" sz="257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ect news headlines &amp; links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432384" y="1353929"/>
              <a:ext cx="6526492" cy="481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84"/>
                </a:lnSpc>
              </a:pPr>
              <a:r>
                <a:rPr lang="en-US" sz="2295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Sc</a:t>
              </a:r>
              <a:r>
                <a:rPr lang="en-US" sz="2295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rapingDog Google News API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745717" y="4273810"/>
            <a:ext cx="6831918" cy="1476243"/>
          </a:xfrm>
          <a:custGeom>
            <a:avLst/>
            <a:gdLst/>
            <a:ahLst/>
            <a:cxnLst/>
            <a:rect r="r" b="b" t="t" l="l"/>
            <a:pathLst>
              <a:path h="1476243" w="6831918">
                <a:moveTo>
                  <a:pt x="0" y="0"/>
                </a:moveTo>
                <a:lnTo>
                  <a:pt x="6831917" y="0"/>
                </a:lnTo>
                <a:lnTo>
                  <a:pt x="6831917" y="1476243"/>
                </a:lnTo>
                <a:lnTo>
                  <a:pt x="0" y="14762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878205" y="6740974"/>
            <a:ext cx="6946082" cy="2752385"/>
          </a:xfrm>
          <a:custGeom>
            <a:avLst/>
            <a:gdLst/>
            <a:ahLst/>
            <a:cxnLst/>
            <a:rect r="r" b="b" t="t" l="l"/>
            <a:pathLst>
              <a:path h="2752385" w="6946082">
                <a:moveTo>
                  <a:pt x="0" y="0"/>
                </a:moveTo>
                <a:lnTo>
                  <a:pt x="6946082" y="0"/>
                </a:lnTo>
                <a:lnTo>
                  <a:pt x="6946082" y="2752385"/>
                </a:lnTo>
                <a:lnTo>
                  <a:pt x="0" y="27523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317853" y="5692938"/>
            <a:ext cx="1706955" cy="1706955"/>
          </a:xfrm>
          <a:custGeom>
            <a:avLst/>
            <a:gdLst/>
            <a:ahLst/>
            <a:cxnLst/>
            <a:rect r="r" b="b" t="t" l="l"/>
            <a:pathLst>
              <a:path h="1706955" w="1706955">
                <a:moveTo>
                  <a:pt x="0" y="0"/>
                </a:moveTo>
                <a:lnTo>
                  <a:pt x="1706956" y="0"/>
                </a:lnTo>
                <a:lnTo>
                  <a:pt x="1706956" y="1706956"/>
                </a:lnTo>
                <a:lnTo>
                  <a:pt x="0" y="1706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601678" y="5650826"/>
            <a:ext cx="2689297" cy="2894546"/>
          </a:xfrm>
          <a:custGeom>
            <a:avLst/>
            <a:gdLst/>
            <a:ahLst/>
            <a:cxnLst/>
            <a:rect r="r" b="b" t="t" l="l"/>
            <a:pathLst>
              <a:path h="2894546" w="2689297">
                <a:moveTo>
                  <a:pt x="0" y="0"/>
                </a:moveTo>
                <a:lnTo>
                  <a:pt x="2689297" y="0"/>
                </a:lnTo>
                <a:lnTo>
                  <a:pt x="2689297" y="2894547"/>
                </a:lnTo>
                <a:lnTo>
                  <a:pt x="0" y="28945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48633" y="150204"/>
            <a:ext cx="9402868" cy="87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b="true" sz="5775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Task 1: Dataset Collection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11299" y="1856215"/>
            <a:ext cx="4975578" cy="40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2"/>
              </a:lnSpc>
            </a:pPr>
            <a:r>
              <a:rPr lang="en-US" sz="2571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Ext</a:t>
            </a:r>
            <a:r>
              <a:rPr lang="en-US" b="true" sz="257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ract full article content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11299" y="2307729"/>
            <a:ext cx="4975578" cy="74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4"/>
              </a:lnSpc>
            </a:pPr>
            <a:r>
              <a:rPr lang="en-US" sz="229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Sc</a:t>
            </a:r>
            <a:r>
              <a:rPr lang="en-US" sz="229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rapingDog General Scrapper with AI Prompt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48547" y="6096449"/>
            <a:ext cx="964168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b="true" sz="3999">
                <a:solidFill>
                  <a:srgbClr val="5FB643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URL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01003" y="9152047"/>
            <a:ext cx="4356735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b="true" sz="3999">
                <a:solidFill>
                  <a:srgbClr val="5FB643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Final News Article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12918" y="-1568985"/>
            <a:ext cx="18713835" cy="3137971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3" id="3"/>
          <p:cNvSpPr/>
          <p:nvPr/>
        </p:nvSpPr>
        <p:spPr>
          <a:xfrm rot="0">
            <a:off x="562510" y="3870990"/>
            <a:ext cx="8115300" cy="2562840"/>
          </a:xfrm>
          <a:prstGeom prst="rect">
            <a:avLst/>
          </a:prstGeom>
          <a:solidFill>
            <a:srgbClr val="F4F4F4"/>
          </a:solid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 rot="0">
            <a:off x="9353275" y="3853170"/>
            <a:ext cx="8115300" cy="2580659"/>
          </a:xfrm>
          <a:prstGeom prst="rect">
            <a:avLst/>
          </a:prstGeom>
          <a:solidFill>
            <a:srgbClr val="F4F4F4"/>
          </a:solid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84753" y="4355576"/>
            <a:ext cx="1492499" cy="1492499"/>
          </a:xfrm>
          <a:custGeom>
            <a:avLst/>
            <a:gdLst/>
            <a:ahLst/>
            <a:cxnLst/>
            <a:rect r="r" b="b" t="t" l="l"/>
            <a:pathLst>
              <a:path h="1492499" w="1492499">
                <a:moveTo>
                  <a:pt x="0" y="0"/>
                </a:moveTo>
                <a:lnTo>
                  <a:pt x="1492498" y="0"/>
                </a:lnTo>
                <a:lnTo>
                  <a:pt x="1492498" y="1492498"/>
                </a:lnTo>
                <a:lnTo>
                  <a:pt x="0" y="1492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96844" y="4377479"/>
            <a:ext cx="1287558" cy="1549861"/>
          </a:xfrm>
          <a:custGeom>
            <a:avLst/>
            <a:gdLst/>
            <a:ahLst/>
            <a:cxnLst/>
            <a:rect r="r" b="b" t="t" l="l"/>
            <a:pathLst>
              <a:path h="1549861" w="1287558">
                <a:moveTo>
                  <a:pt x="0" y="0"/>
                </a:moveTo>
                <a:lnTo>
                  <a:pt x="1287558" y="0"/>
                </a:lnTo>
                <a:lnTo>
                  <a:pt x="1287558" y="1549861"/>
                </a:lnTo>
                <a:lnTo>
                  <a:pt x="0" y="1549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7387" y="417336"/>
            <a:ext cx="1090861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40"/>
              </a:lnSpc>
              <a:spcBef>
                <a:spcPct val="0"/>
              </a:spcBef>
            </a:pPr>
            <a:r>
              <a:rPr lang="en-US" b="true" sz="67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Task 2: Dataset Annotation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124951" y="4586911"/>
            <a:ext cx="5305669" cy="1688558"/>
            <a:chOff x="0" y="0"/>
            <a:chExt cx="7074225" cy="225141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7074225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Tool: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27017"/>
              <a:ext cx="7074225" cy="1624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Google Gemini Pro </a:t>
              </a:r>
            </a:p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(via Python SDK)</a:t>
              </a:r>
            </a:p>
            <a:p>
              <a:pPr algn="l">
                <a:lnSpc>
                  <a:spcPts val="32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15716" y="4569091"/>
            <a:ext cx="4940012" cy="1688558"/>
            <a:chOff x="0" y="0"/>
            <a:chExt cx="6586683" cy="225141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658668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Abstractive Summarization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27017"/>
              <a:ext cx="6586683" cy="1624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Gene</a:t>
              </a:r>
              <a:r>
                <a:rPr lang="en-US" sz="25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rates a summary using new words and sentences not found in the original text.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35839" y="2273290"/>
            <a:ext cx="16083942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reate ground truths for each article that highlights the main points in the document.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3210" y="7410193"/>
            <a:ext cx="16230600" cy="268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</a:t>
            </a:r>
            <a:r>
              <a:rPr lang="en-US" b="true" sz="27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oal</a:t>
            </a: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Add around 100-word summary per article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b="true" sz="27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Prompt</a:t>
            </a:r>
            <a:r>
              <a:rPr lang="en-US" sz="27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 “Summarize the following news article in 100 words or less”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-6422757">
            <a:off x="-3518081" y="6224076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827211">
            <a:off x="14295600" y="-2377617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12918" y="-1568985"/>
            <a:ext cx="18713835" cy="3137971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33013" y="6052305"/>
            <a:ext cx="17621974" cy="3766697"/>
          </a:xfrm>
          <a:custGeom>
            <a:avLst/>
            <a:gdLst/>
            <a:ahLst/>
            <a:cxnLst/>
            <a:rect r="r" b="b" t="t" l="l"/>
            <a:pathLst>
              <a:path h="3766697" w="17621974">
                <a:moveTo>
                  <a:pt x="0" y="0"/>
                </a:moveTo>
                <a:lnTo>
                  <a:pt x="17621974" y="0"/>
                </a:lnTo>
                <a:lnTo>
                  <a:pt x="17621974" y="3766697"/>
                </a:lnTo>
                <a:lnTo>
                  <a:pt x="0" y="3766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607690" y="2465774"/>
            <a:ext cx="7072620" cy="3180306"/>
          </a:xfrm>
          <a:custGeom>
            <a:avLst/>
            <a:gdLst/>
            <a:ahLst/>
            <a:cxnLst/>
            <a:rect r="r" b="b" t="t" l="l"/>
            <a:pathLst>
              <a:path h="3180306" w="7072620">
                <a:moveTo>
                  <a:pt x="0" y="0"/>
                </a:moveTo>
                <a:lnTo>
                  <a:pt x="7072620" y="0"/>
                </a:lnTo>
                <a:lnTo>
                  <a:pt x="7072620" y="3180306"/>
                </a:lnTo>
                <a:lnTo>
                  <a:pt x="0" y="3180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7387" y="436386"/>
            <a:ext cx="109086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Final CSV Dataset Format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87988" y="1802200"/>
            <a:ext cx="1152925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Dataset is now ready f</a:t>
            </a: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 NLP tasks like summarization, classification, fine-tuning.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827211">
            <a:off x="14508518" y="-2378381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799" y="0"/>
                </a:lnTo>
                <a:lnTo>
                  <a:pt x="7984799" y="6068447"/>
                </a:lnTo>
                <a:lnTo>
                  <a:pt x="0" y="60684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12918" y="-1568985"/>
            <a:ext cx="18713835" cy="3137971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3" id="3"/>
          <p:cNvSpPr/>
          <p:nvPr/>
        </p:nvSpPr>
        <p:spPr>
          <a:xfrm rot="0">
            <a:off x="-2927243" y="3148320"/>
            <a:ext cx="21428161" cy="713868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97387" y="417336"/>
            <a:ext cx="13113538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40"/>
              </a:lnSpc>
              <a:spcBef>
                <a:spcPct val="0"/>
              </a:spcBef>
            </a:pPr>
            <a:r>
              <a:rPr lang="en-US" b="true" sz="670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Task 3: Model Development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051482" y="4250121"/>
            <a:ext cx="13186415" cy="3867522"/>
            <a:chOff x="0" y="0"/>
            <a:chExt cx="17581887" cy="515669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17581887" cy="834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32"/>
                </a:lnSpc>
              </a:pPr>
              <a:r>
                <a:rPr lang="en-US" sz="3948" b="true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Key Steps: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07032"/>
              <a:ext cx="17581887" cy="424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6346" indent="-353173" lvl="1">
                <a:lnSpc>
                  <a:spcPts val="4253"/>
                </a:lnSpc>
                <a:buFont typeface="Arial"/>
                <a:buChar char="•"/>
              </a:pPr>
              <a:r>
                <a:rPr lang="en-US" sz="327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Fine-tuning </a:t>
              </a:r>
              <a:r>
                <a:rPr lang="en-US" sz="327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on our domain-specific data</a:t>
              </a:r>
            </a:p>
            <a:p>
              <a:pPr algn="l" marL="706346" indent="-353173" lvl="1">
                <a:lnSpc>
                  <a:spcPts val="4253"/>
                </a:lnSpc>
                <a:buFont typeface="Arial"/>
                <a:buChar char="•"/>
              </a:pPr>
              <a:r>
                <a:rPr lang="en-US" sz="327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Handling long-context news content</a:t>
              </a:r>
            </a:p>
            <a:p>
              <a:pPr algn="l" marL="706346" indent="-353173" lvl="1">
                <a:lnSpc>
                  <a:spcPts val="4253"/>
                </a:lnSpc>
                <a:buFont typeface="Arial"/>
                <a:buChar char="•"/>
              </a:pPr>
              <a:r>
                <a:rPr lang="en-US" sz="327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Generating high-quality summaries using multiple model architectures.</a:t>
              </a:r>
            </a:p>
            <a:p>
              <a:pPr algn="l" marL="706346" indent="-353173" lvl="1">
                <a:lnSpc>
                  <a:spcPts val="4253"/>
                </a:lnSpc>
                <a:buFont typeface="Arial"/>
                <a:buChar char="•"/>
              </a:pPr>
              <a:r>
                <a:rPr lang="en-US" sz="327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</a:t>
              </a:r>
              <a:r>
                <a:rPr lang="en-US" sz="327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valuating using ROUGE, BLEU, BERTScore, and METEOR.</a:t>
              </a:r>
            </a:p>
            <a:p>
              <a:pPr algn="l">
                <a:lnSpc>
                  <a:spcPts val="425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71786" y="1768465"/>
            <a:ext cx="16083942" cy="100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Experimented and </a:t>
            </a:r>
            <a:r>
              <a:rPr lang="en-US" sz="30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fine-tuned multiple transformer models for abstractive summarization of Mahakumbh religious news articles.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6422757">
            <a:off x="-3518081" y="6224076"/>
            <a:ext cx="7984799" cy="6068448"/>
          </a:xfrm>
          <a:custGeom>
            <a:avLst/>
            <a:gdLst/>
            <a:ahLst/>
            <a:cxnLst/>
            <a:rect r="r" b="b" t="t" l="l"/>
            <a:pathLst>
              <a:path h="6068448" w="7984799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DAGk_RjYBC0</dc:identifier>
  <dcterms:modified xsi:type="dcterms:W3CDTF">2011-08-01T06:04:30Z</dcterms:modified>
  <cp:revision>1</cp:revision>
  <dc:title>Strategy Deck Business Presentation in Purple White Modular Abstract Style</dc:title>
</cp:coreProperties>
</file>